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0"/>
  </p:notesMasterIdLst>
  <p:sldIdLst>
    <p:sldId id="640" r:id="rId2"/>
    <p:sldId id="641" r:id="rId3"/>
    <p:sldId id="642" r:id="rId4"/>
    <p:sldId id="643" r:id="rId5"/>
    <p:sldId id="644" r:id="rId6"/>
    <p:sldId id="645" r:id="rId7"/>
    <p:sldId id="646" r:id="rId8"/>
    <p:sldId id="647" r:id="rId9"/>
    <p:sldId id="648" r:id="rId10"/>
    <p:sldId id="649" r:id="rId11"/>
    <p:sldId id="650" r:id="rId12"/>
    <p:sldId id="651" r:id="rId13"/>
    <p:sldId id="652" r:id="rId14"/>
    <p:sldId id="653" r:id="rId15"/>
    <p:sldId id="654" r:id="rId16"/>
    <p:sldId id="655" r:id="rId17"/>
    <p:sldId id="656" r:id="rId18"/>
    <p:sldId id="657" r:id="rId19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5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howGuides="1">
      <p:cViewPr varScale="1">
        <p:scale>
          <a:sx n="93" d="100"/>
          <a:sy n="93" d="100"/>
        </p:scale>
        <p:origin x="1147" y="82"/>
      </p:cViewPr>
      <p:guideLst>
        <p:guide orient="horz" pos="2135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45000" cy="45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237BF6-D422-4F86-A5D3-6FB54CFCCA4E}" type="datetimeFigureOut">
              <a:rPr lang="zh-CN" altLang="en-US" smtClean="0"/>
              <a:t>2021/2/25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9C7D70-A0C1-4F3E-8C8A-1F844647CC0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2021/2/25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2021/2/25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2021/2/25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2021/2/25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2021/2/25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2021/2/25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2021/2/25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2021/2/25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2021/2/25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2021/2/25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2021/2/25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2021/2/25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.png"/><Relationship Id="rId11" Type="http://schemas.openxmlformats.org/officeDocument/2006/relationships/image" Target="../media/image82.png"/><Relationship Id="rId5" Type="http://schemas.openxmlformats.org/officeDocument/2006/relationships/image" Target="../media/image76.png"/><Relationship Id="rId10" Type="http://schemas.openxmlformats.org/officeDocument/2006/relationships/image" Target="../media/image81.png"/><Relationship Id="rId4" Type="http://schemas.openxmlformats.org/officeDocument/2006/relationships/image" Target="../media/image75.png"/><Relationship Id="rId9" Type="http://schemas.openxmlformats.org/officeDocument/2006/relationships/image" Target="../media/image8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88.png"/><Relationship Id="rId7" Type="http://schemas.openxmlformats.org/officeDocument/2006/relationships/image" Target="../media/image92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1.png"/><Relationship Id="rId11" Type="http://schemas.openxmlformats.org/officeDocument/2006/relationships/image" Target="../media/image96.png"/><Relationship Id="rId5" Type="http://schemas.openxmlformats.org/officeDocument/2006/relationships/image" Target="../media/image90.png"/><Relationship Id="rId10" Type="http://schemas.openxmlformats.org/officeDocument/2006/relationships/image" Target="../media/image95.png"/><Relationship Id="rId4" Type="http://schemas.openxmlformats.org/officeDocument/2006/relationships/image" Target="../media/image89.png"/><Relationship Id="rId9" Type="http://schemas.openxmlformats.org/officeDocument/2006/relationships/image" Target="../media/image9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88.png"/><Relationship Id="rId7" Type="http://schemas.openxmlformats.org/officeDocument/2006/relationships/image" Target="../media/image100.png"/><Relationship Id="rId12" Type="http://schemas.openxmlformats.org/officeDocument/2006/relationships/image" Target="../media/image105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9.png"/><Relationship Id="rId11" Type="http://schemas.openxmlformats.org/officeDocument/2006/relationships/image" Target="../media/image104.png"/><Relationship Id="rId5" Type="http://schemas.openxmlformats.org/officeDocument/2006/relationships/image" Target="../media/image98.png"/><Relationship Id="rId10" Type="http://schemas.openxmlformats.org/officeDocument/2006/relationships/image" Target="../media/image103.png"/><Relationship Id="rId4" Type="http://schemas.openxmlformats.org/officeDocument/2006/relationships/image" Target="../media/image97.png"/><Relationship Id="rId9" Type="http://schemas.openxmlformats.org/officeDocument/2006/relationships/image" Target="../media/image10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image" Target="../media/image107.png"/><Relationship Id="rId7" Type="http://schemas.openxmlformats.org/officeDocument/2006/relationships/image" Target="../media/image111.png"/><Relationship Id="rId12" Type="http://schemas.openxmlformats.org/officeDocument/2006/relationships/image" Target="../media/image116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0.png"/><Relationship Id="rId11" Type="http://schemas.openxmlformats.org/officeDocument/2006/relationships/image" Target="../media/image115.png"/><Relationship Id="rId5" Type="http://schemas.openxmlformats.org/officeDocument/2006/relationships/image" Target="../media/image109.png"/><Relationship Id="rId10" Type="http://schemas.openxmlformats.org/officeDocument/2006/relationships/image" Target="../media/image114.png"/><Relationship Id="rId4" Type="http://schemas.openxmlformats.org/officeDocument/2006/relationships/image" Target="../media/image108.png"/><Relationship Id="rId9" Type="http://schemas.openxmlformats.org/officeDocument/2006/relationships/image" Target="../media/image11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image" Target="../media/image112.png"/><Relationship Id="rId7" Type="http://schemas.openxmlformats.org/officeDocument/2006/relationships/image" Target="../media/image120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3" Type="http://schemas.openxmlformats.org/officeDocument/2006/relationships/image" Target="../media/image123.png"/><Relationship Id="rId7" Type="http://schemas.openxmlformats.org/officeDocument/2006/relationships/image" Target="../media/image127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6.png"/><Relationship Id="rId11" Type="http://schemas.openxmlformats.org/officeDocument/2006/relationships/image" Target="../media/image131.png"/><Relationship Id="rId5" Type="http://schemas.openxmlformats.org/officeDocument/2006/relationships/image" Target="../media/image125.png"/><Relationship Id="rId10" Type="http://schemas.openxmlformats.org/officeDocument/2006/relationships/image" Target="../media/image130.png"/><Relationship Id="rId4" Type="http://schemas.openxmlformats.org/officeDocument/2006/relationships/image" Target="../media/image124.png"/><Relationship Id="rId9" Type="http://schemas.openxmlformats.org/officeDocument/2006/relationships/image" Target="../media/image12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3" Type="http://schemas.openxmlformats.org/officeDocument/2006/relationships/image" Target="../media/image133.png"/><Relationship Id="rId7" Type="http://schemas.openxmlformats.org/officeDocument/2006/relationships/image" Target="../media/image137.png"/><Relationship Id="rId2" Type="http://schemas.openxmlformats.org/officeDocument/2006/relationships/image" Target="../media/image132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6.png"/><Relationship Id="rId5" Type="http://schemas.openxmlformats.org/officeDocument/2006/relationships/image" Target="../media/image135.png"/><Relationship Id="rId4" Type="http://schemas.openxmlformats.org/officeDocument/2006/relationships/image" Target="../media/image134.png"/><Relationship Id="rId9" Type="http://schemas.openxmlformats.org/officeDocument/2006/relationships/image" Target="../media/image13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7" Type="http://schemas.openxmlformats.org/officeDocument/2006/relationships/image" Target="../media/image145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4.png"/><Relationship Id="rId5" Type="http://schemas.openxmlformats.org/officeDocument/2006/relationships/image" Target="../media/image143.png"/><Relationship Id="rId4" Type="http://schemas.openxmlformats.org/officeDocument/2006/relationships/image" Target="../media/image14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5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12" Type="http://schemas.openxmlformats.org/officeDocument/2006/relationships/image" Target="../media/image44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5" Type="http://schemas.openxmlformats.org/officeDocument/2006/relationships/image" Target="../media/image4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Relationship Id="rId14" Type="http://schemas.openxmlformats.org/officeDocument/2006/relationships/image" Target="../media/image4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59.png"/><Relationship Id="rId18" Type="http://schemas.openxmlformats.org/officeDocument/2006/relationships/image" Target="../media/image6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12" Type="http://schemas.openxmlformats.org/officeDocument/2006/relationships/image" Target="../media/image58.png"/><Relationship Id="rId17" Type="http://schemas.openxmlformats.org/officeDocument/2006/relationships/image" Target="../media/image63.png"/><Relationship Id="rId2" Type="http://schemas.openxmlformats.org/officeDocument/2006/relationships/image" Target="../media/image48.png"/><Relationship Id="rId16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11" Type="http://schemas.openxmlformats.org/officeDocument/2006/relationships/image" Target="../media/image57.png"/><Relationship Id="rId5" Type="http://schemas.openxmlformats.org/officeDocument/2006/relationships/image" Target="../media/image51.png"/><Relationship Id="rId15" Type="http://schemas.openxmlformats.org/officeDocument/2006/relationships/image" Target="../media/image61.png"/><Relationship Id="rId10" Type="http://schemas.openxmlformats.org/officeDocument/2006/relationships/image" Target="../media/image56.png"/><Relationship Id="rId19" Type="http://schemas.openxmlformats.org/officeDocument/2006/relationships/image" Target="../media/image65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Relationship Id="rId14" Type="http://schemas.openxmlformats.org/officeDocument/2006/relationships/image" Target="../media/image6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0638"/>
            <a:ext cx="9144000" cy="231268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985" y="1236753"/>
            <a:ext cx="838336" cy="47028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086" y="1800871"/>
            <a:ext cx="4554583" cy="63507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086" y="2643323"/>
            <a:ext cx="3067729" cy="77163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086" y="3625446"/>
            <a:ext cx="4894217" cy="75250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4588440"/>
            <a:ext cx="5013415" cy="71620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69817" y="435654"/>
            <a:ext cx="8887098" cy="15977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zh-CN" sz="20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三、如图所示平面结构由杆</a:t>
            </a:r>
            <a:r>
              <a:rPr lang="en-US" altLang="zh-CN" sz="2000" i="1" kern="100" dirty="0">
                <a:latin typeface="Times New Roman" panose="02020603050405020304" pitchFamily="18" charset="0"/>
              </a:rPr>
              <a:t>AEB</a:t>
            </a:r>
            <a:r>
              <a:rPr lang="zh-CN" altLang="zh-CN" sz="20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CN" sz="2000" i="1" kern="100" dirty="0">
                <a:latin typeface="Times New Roman" panose="02020603050405020304" pitchFamily="18" charset="0"/>
              </a:rPr>
              <a:t>DC</a:t>
            </a:r>
            <a:r>
              <a:rPr lang="zh-CN" altLang="zh-CN" sz="20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和</a:t>
            </a:r>
            <a:r>
              <a:rPr lang="en-US" altLang="zh-CN" sz="2000" i="1" kern="100" dirty="0">
                <a:latin typeface="Times New Roman" panose="02020603050405020304" pitchFamily="18" charset="0"/>
              </a:rPr>
              <a:t>BC</a:t>
            </a:r>
            <a:r>
              <a:rPr lang="zh-CN" altLang="zh-CN" sz="20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组成，尺寸如图，长度</a:t>
            </a:r>
            <a:r>
              <a:rPr lang="en-US" altLang="zh-CN" sz="2000" i="1" kern="100" dirty="0">
                <a:latin typeface="Times New Roman" panose="02020603050405020304" pitchFamily="18" charset="0"/>
              </a:rPr>
              <a:t>a</a:t>
            </a:r>
            <a:r>
              <a:rPr lang="zh-CN" altLang="zh-CN" sz="20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为已知。在杆</a:t>
            </a:r>
            <a:r>
              <a:rPr lang="en-US" altLang="zh-CN" sz="2000" i="1" kern="100" dirty="0">
                <a:latin typeface="Times New Roman" panose="02020603050405020304" pitchFamily="18" charset="0"/>
              </a:rPr>
              <a:t>AEB</a:t>
            </a:r>
            <a:r>
              <a:rPr lang="zh-CN" altLang="zh-CN" sz="20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</a:t>
            </a:r>
            <a:r>
              <a:rPr lang="en-US" altLang="zh-CN" sz="2000" i="1" kern="100" dirty="0">
                <a:latin typeface="Times New Roman" panose="02020603050405020304" pitchFamily="18" charset="0"/>
              </a:rPr>
              <a:t>AE</a:t>
            </a:r>
            <a:r>
              <a:rPr lang="zh-CN" altLang="zh-CN" sz="20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段收到均布载荷作用，载荷集度为</a:t>
            </a:r>
            <a:r>
              <a:rPr lang="en-US" altLang="zh-CN" sz="2000" i="1" kern="100" dirty="0">
                <a:latin typeface="Times New Roman" panose="02020603050405020304" pitchFamily="18" charset="0"/>
              </a:rPr>
              <a:t>q</a:t>
            </a:r>
            <a:r>
              <a:rPr lang="zh-CN" altLang="zh-CN" sz="20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，在杆</a:t>
            </a:r>
            <a:r>
              <a:rPr lang="en-US" altLang="zh-CN" sz="2000" kern="100" dirty="0">
                <a:latin typeface="Times New Roman" panose="02020603050405020304" pitchFamily="18" charset="0"/>
              </a:rPr>
              <a:t>DC</a:t>
            </a:r>
            <a:r>
              <a:rPr lang="zh-CN" altLang="zh-CN" sz="20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上作用有一力偶矩为</a:t>
            </a:r>
            <a:r>
              <a:rPr lang="en-US" altLang="zh-CN" sz="2000" i="1" kern="100" dirty="0">
                <a:latin typeface="Times New Roman" panose="02020603050405020304" pitchFamily="18" charset="0"/>
              </a:rPr>
              <a:t>M</a:t>
            </a:r>
            <a:r>
              <a:rPr lang="zh-CN" altLang="zh-CN" sz="20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的力偶，且</a:t>
            </a:r>
            <a:r>
              <a:rPr lang="en-US" altLang="zh-CN" sz="2000" i="1" kern="100" dirty="0">
                <a:latin typeface="Times New Roman" panose="02020603050405020304" pitchFamily="18" charset="0"/>
              </a:rPr>
              <a:t>M</a:t>
            </a:r>
            <a:r>
              <a:rPr lang="en-US" altLang="zh-CN" sz="2000" kern="100" dirty="0">
                <a:latin typeface="Times New Roman" panose="02020603050405020304" pitchFamily="18" charset="0"/>
              </a:rPr>
              <a:t>=</a:t>
            </a:r>
            <a:r>
              <a:rPr lang="en-US" altLang="zh-CN" sz="2000" i="1" kern="100" dirty="0">
                <a:latin typeface="Times New Roman" panose="02020603050405020304" pitchFamily="18" charset="0"/>
              </a:rPr>
              <a:t>qa</a:t>
            </a:r>
            <a:r>
              <a:rPr lang="en-US" altLang="zh-CN" sz="2000" kern="100" baseline="30000" dirty="0">
                <a:latin typeface="Times New Roman" panose="02020603050405020304" pitchFamily="18" charset="0"/>
              </a:rPr>
              <a:t>2</a:t>
            </a:r>
            <a:r>
              <a:rPr lang="zh-CN" altLang="zh-CN" sz="20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。各杆自重及各处摩擦不计，求支座</a:t>
            </a:r>
            <a:r>
              <a:rPr lang="en-US" altLang="zh-CN" sz="2000" i="1" kern="100" dirty="0">
                <a:latin typeface="Times New Roman" panose="02020603050405020304" pitchFamily="18" charset="0"/>
              </a:rPr>
              <a:t>A</a:t>
            </a:r>
            <a:r>
              <a:rPr lang="zh-CN" altLang="zh-CN" sz="20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CN" sz="2000" i="1" kern="100" dirty="0">
                <a:latin typeface="Times New Roman" panose="02020603050405020304" pitchFamily="18" charset="0"/>
              </a:rPr>
              <a:t>D</a:t>
            </a:r>
            <a:r>
              <a:rPr lang="zh-CN" altLang="zh-CN" sz="20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和</a:t>
            </a:r>
            <a:r>
              <a:rPr lang="en-US" altLang="zh-CN" sz="2000" i="1" kern="100" dirty="0">
                <a:latin typeface="Times New Roman" panose="02020603050405020304" pitchFamily="18" charset="0"/>
              </a:rPr>
              <a:t>E</a:t>
            </a:r>
            <a:r>
              <a:rPr lang="zh-CN" altLang="zh-CN" sz="20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处的约束力。（</a:t>
            </a:r>
            <a:r>
              <a:rPr lang="en-US" altLang="zh-CN" sz="2000" kern="100" dirty="0">
                <a:latin typeface="Times New Roman" panose="02020603050405020304" pitchFamily="18" charset="0"/>
              </a:rPr>
              <a:t>13</a:t>
            </a:r>
            <a:r>
              <a:rPr lang="zh-CN" altLang="zh-CN" sz="20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分）</a:t>
            </a:r>
            <a:endParaRPr lang="zh-CN" altLang="en-US" sz="20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9002" y="2033399"/>
            <a:ext cx="3263882" cy="290689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706" y="2099718"/>
            <a:ext cx="854566" cy="46931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732" y="2551287"/>
            <a:ext cx="2878165" cy="187111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59338" y="2099718"/>
            <a:ext cx="2183519" cy="61856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59338" y="2965540"/>
            <a:ext cx="1708922" cy="44327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71365" y="3472458"/>
            <a:ext cx="2686187" cy="1322061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6320" y="5052604"/>
            <a:ext cx="1096423" cy="501977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36404" y="4940572"/>
            <a:ext cx="1144899" cy="45520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54301" y="5547923"/>
            <a:ext cx="4088556" cy="611536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90165" y="6234978"/>
            <a:ext cx="1638572" cy="51544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69817" y="435654"/>
            <a:ext cx="8887098" cy="15977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zh-CN" sz="20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三、如图所示平面结构由杆</a:t>
            </a:r>
            <a:r>
              <a:rPr lang="en-US" altLang="zh-CN" sz="2000" i="1" kern="100" dirty="0">
                <a:latin typeface="Times New Roman" panose="02020603050405020304" pitchFamily="18" charset="0"/>
              </a:rPr>
              <a:t>AEB</a:t>
            </a:r>
            <a:r>
              <a:rPr lang="zh-CN" altLang="zh-CN" sz="20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CN" sz="2000" i="1" kern="100" dirty="0">
                <a:latin typeface="Times New Roman" panose="02020603050405020304" pitchFamily="18" charset="0"/>
              </a:rPr>
              <a:t>DC</a:t>
            </a:r>
            <a:r>
              <a:rPr lang="zh-CN" altLang="zh-CN" sz="20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和</a:t>
            </a:r>
            <a:r>
              <a:rPr lang="en-US" altLang="zh-CN" sz="2000" i="1" kern="100" dirty="0">
                <a:latin typeface="Times New Roman" panose="02020603050405020304" pitchFamily="18" charset="0"/>
              </a:rPr>
              <a:t>BC</a:t>
            </a:r>
            <a:r>
              <a:rPr lang="zh-CN" altLang="zh-CN" sz="20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组成，尺寸如图，长度</a:t>
            </a:r>
            <a:r>
              <a:rPr lang="en-US" altLang="zh-CN" sz="2000" i="1" kern="100" dirty="0">
                <a:latin typeface="Times New Roman" panose="02020603050405020304" pitchFamily="18" charset="0"/>
              </a:rPr>
              <a:t>a</a:t>
            </a:r>
            <a:r>
              <a:rPr lang="zh-CN" altLang="zh-CN" sz="20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为已知。在杆</a:t>
            </a:r>
            <a:r>
              <a:rPr lang="en-US" altLang="zh-CN" sz="2000" i="1" kern="100" dirty="0">
                <a:latin typeface="Times New Roman" panose="02020603050405020304" pitchFamily="18" charset="0"/>
              </a:rPr>
              <a:t>AEB</a:t>
            </a:r>
            <a:r>
              <a:rPr lang="zh-CN" altLang="zh-CN" sz="20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</a:t>
            </a:r>
            <a:r>
              <a:rPr lang="en-US" altLang="zh-CN" sz="2000" i="1" kern="100" dirty="0">
                <a:latin typeface="Times New Roman" panose="02020603050405020304" pitchFamily="18" charset="0"/>
              </a:rPr>
              <a:t>AE</a:t>
            </a:r>
            <a:r>
              <a:rPr lang="zh-CN" altLang="zh-CN" sz="20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段收到均布载荷作用，载荷集度为</a:t>
            </a:r>
            <a:r>
              <a:rPr lang="en-US" altLang="zh-CN" sz="2000" i="1" kern="100" dirty="0">
                <a:latin typeface="Times New Roman" panose="02020603050405020304" pitchFamily="18" charset="0"/>
              </a:rPr>
              <a:t>q</a:t>
            </a:r>
            <a:r>
              <a:rPr lang="zh-CN" altLang="zh-CN" sz="20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，在杆</a:t>
            </a:r>
            <a:r>
              <a:rPr lang="en-US" altLang="zh-CN" sz="2000" kern="100" dirty="0">
                <a:latin typeface="Times New Roman" panose="02020603050405020304" pitchFamily="18" charset="0"/>
              </a:rPr>
              <a:t>DC</a:t>
            </a:r>
            <a:r>
              <a:rPr lang="zh-CN" altLang="zh-CN" sz="20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上作用有一力偶矩为</a:t>
            </a:r>
            <a:r>
              <a:rPr lang="en-US" altLang="zh-CN" sz="2000" i="1" kern="100" dirty="0">
                <a:latin typeface="Times New Roman" panose="02020603050405020304" pitchFamily="18" charset="0"/>
              </a:rPr>
              <a:t>M</a:t>
            </a:r>
            <a:r>
              <a:rPr lang="zh-CN" altLang="zh-CN" sz="20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的力偶，且</a:t>
            </a:r>
            <a:r>
              <a:rPr lang="en-US" altLang="zh-CN" sz="2000" i="1" kern="100" dirty="0">
                <a:latin typeface="Times New Roman" panose="02020603050405020304" pitchFamily="18" charset="0"/>
              </a:rPr>
              <a:t>M</a:t>
            </a:r>
            <a:r>
              <a:rPr lang="en-US" altLang="zh-CN" sz="2000" kern="100" dirty="0">
                <a:latin typeface="Times New Roman" panose="02020603050405020304" pitchFamily="18" charset="0"/>
              </a:rPr>
              <a:t>=</a:t>
            </a:r>
            <a:r>
              <a:rPr lang="en-US" altLang="zh-CN" sz="2000" i="1" kern="100" dirty="0">
                <a:latin typeface="Times New Roman" panose="02020603050405020304" pitchFamily="18" charset="0"/>
              </a:rPr>
              <a:t>qa</a:t>
            </a:r>
            <a:r>
              <a:rPr lang="en-US" altLang="zh-CN" sz="2000" kern="100" baseline="30000" dirty="0">
                <a:latin typeface="Times New Roman" panose="02020603050405020304" pitchFamily="18" charset="0"/>
              </a:rPr>
              <a:t>2</a:t>
            </a:r>
            <a:r>
              <a:rPr lang="zh-CN" altLang="zh-CN" sz="20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。各杆自重及各处摩擦不计，求支座</a:t>
            </a:r>
            <a:r>
              <a:rPr lang="en-US" altLang="zh-CN" sz="2000" i="1" kern="100" dirty="0">
                <a:latin typeface="Times New Roman" panose="02020603050405020304" pitchFamily="18" charset="0"/>
              </a:rPr>
              <a:t>A</a:t>
            </a:r>
            <a:r>
              <a:rPr lang="zh-CN" altLang="zh-CN" sz="20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CN" sz="2000" i="1" kern="100" dirty="0">
                <a:latin typeface="Times New Roman" panose="02020603050405020304" pitchFamily="18" charset="0"/>
              </a:rPr>
              <a:t>D</a:t>
            </a:r>
            <a:r>
              <a:rPr lang="zh-CN" altLang="zh-CN" sz="20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和</a:t>
            </a:r>
            <a:r>
              <a:rPr lang="en-US" altLang="zh-CN" sz="2000" i="1" kern="100" dirty="0">
                <a:latin typeface="Times New Roman" panose="02020603050405020304" pitchFamily="18" charset="0"/>
              </a:rPr>
              <a:t>E</a:t>
            </a:r>
            <a:r>
              <a:rPr lang="zh-CN" altLang="zh-CN" sz="20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处的约束力。（</a:t>
            </a:r>
            <a:r>
              <a:rPr lang="en-US" altLang="zh-CN" sz="2000" kern="100" dirty="0">
                <a:latin typeface="Times New Roman" panose="02020603050405020304" pitchFamily="18" charset="0"/>
              </a:rPr>
              <a:t>13</a:t>
            </a:r>
            <a:r>
              <a:rPr lang="zh-CN" altLang="zh-CN" sz="20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分）</a:t>
            </a:r>
            <a:endParaRPr lang="zh-CN" altLang="en-US" sz="20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9002" y="2033399"/>
            <a:ext cx="3263882" cy="290689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817" y="2033399"/>
            <a:ext cx="3461657" cy="735052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7575" y="2768451"/>
            <a:ext cx="1123005" cy="537389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9569" y="3474155"/>
            <a:ext cx="4702066" cy="74112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98692" y="4335192"/>
            <a:ext cx="1871526" cy="703968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31" y="367529"/>
            <a:ext cx="8921932" cy="9538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6262" y="1321354"/>
            <a:ext cx="2507525" cy="365066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31" y="1415551"/>
            <a:ext cx="2817223" cy="54151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692" y="2051258"/>
            <a:ext cx="2612146" cy="526479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3692" y="2671934"/>
            <a:ext cx="2687861" cy="600892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3692" y="3367023"/>
            <a:ext cx="2582092" cy="598369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3692" y="4059589"/>
            <a:ext cx="1975615" cy="599497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3692" y="4822951"/>
            <a:ext cx="2817222" cy="629227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37452" y="4171305"/>
            <a:ext cx="2452272" cy="1160879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032612" y="5452178"/>
            <a:ext cx="1767297" cy="591314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31" y="367529"/>
            <a:ext cx="8921932" cy="9538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6262" y="1321354"/>
            <a:ext cx="2507525" cy="3650661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31" y="1466713"/>
            <a:ext cx="4149280" cy="189479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94630" y="1540873"/>
            <a:ext cx="1871632" cy="2116727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2046" y="3657600"/>
            <a:ext cx="2486652" cy="55190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88421" y="3588121"/>
            <a:ext cx="1740632" cy="577996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731" y="4392730"/>
            <a:ext cx="4846322" cy="668024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731" y="5354283"/>
            <a:ext cx="1391195" cy="54102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88376" y="5137709"/>
            <a:ext cx="4233454" cy="747397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34687" y="5962060"/>
            <a:ext cx="3303285" cy="708705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037972" y="5925840"/>
            <a:ext cx="1929841" cy="59688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7895" y="261480"/>
            <a:ext cx="9052560" cy="1207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5000"/>
              </a:lnSpc>
              <a:spcAft>
                <a:spcPts val="0"/>
              </a:spcAft>
            </a:pPr>
            <a:r>
              <a:rPr lang="zh-CN" altLang="zh-CN" sz="2000" kern="100" dirty="0">
                <a:latin typeface="Times New Roman" panose="02020603050405020304" pitchFamily="18" charset="0"/>
              </a:rPr>
              <a:t>五、如图所示，曲柄</a:t>
            </a:r>
            <a:r>
              <a:rPr lang="en-US" altLang="zh-CN" sz="2000" i="1" kern="100" dirty="0">
                <a:latin typeface="Times New Roman" panose="02020603050405020304" pitchFamily="18" charset="0"/>
              </a:rPr>
              <a:t>OA</a:t>
            </a:r>
            <a:r>
              <a:rPr lang="zh-CN" altLang="zh-CN" sz="2000" kern="100" dirty="0">
                <a:latin typeface="Times New Roman" panose="02020603050405020304" pitchFamily="18" charset="0"/>
              </a:rPr>
              <a:t>长为</a:t>
            </a:r>
            <a:r>
              <a:rPr lang="en-US" altLang="zh-CN" sz="2000" kern="100" dirty="0">
                <a:latin typeface="Times New Roman" panose="02020603050405020304" pitchFamily="18" charset="0"/>
              </a:rPr>
              <a:t>20cm</a:t>
            </a:r>
            <a:r>
              <a:rPr lang="zh-CN" altLang="zh-CN" sz="2000" kern="100" dirty="0">
                <a:latin typeface="Times New Roman" panose="02020603050405020304" pitchFamily="18" charset="0"/>
              </a:rPr>
              <a:t>，以匀角速度</a:t>
            </a:r>
            <a:r>
              <a:rPr lang="en-US" altLang="zh-CN" sz="2000" i="1" kern="100" dirty="0">
                <a:latin typeface="Times New Roman" panose="02020603050405020304" pitchFamily="18" charset="0"/>
              </a:rPr>
              <a:t>ω</a:t>
            </a:r>
            <a:r>
              <a:rPr lang="en-US" altLang="zh-CN" sz="2000" kern="100" dirty="0">
                <a:latin typeface="Times New Roman" panose="02020603050405020304" pitchFamily="18" charset="0"/>
              </a:rPr>
              <a:t>=10rad/s</a:t>
            </a:r>
            <a:r>
              <a:rPr lang="zh-CN" altLang="zh-CN" sz="2000" kern="100" dirty="0">
                <a:latin typeface="Times New Roman" panose="02020603050405020304" pitchFamily="18" charset="0"/>
              </a:rPr>
              <a:t>转动，并带动长为</a:t>
            </a:r>
            <a:r>
              <a:rPr lang="en-US" altLang="zh-CN" sz="2000" kern="100" dirty="0">
                <a:latin typeface="Times New Roman" panose="02020603050405020304" pitchFamily="18" charset="0"/>
              </a:rPr>
              <a:t>100cm</a:t>
            </a:r>
            <a:r>
              <a:rPr lang="zh-CN" altLang="zh-CN" sz="2000" kern="100" dirty="0">
                <a:latin typeface="Times New Roman" panose="02020603050405020304" pitchFamily="18" charset="0"/>
              </a:rPr>
              <a:t>的连杆</a:t>
            </a:r>
            <a:r>
              <a:rPr lang="en-US" altLang="zh-CN" sz="2000" i="1" kern="100" dirty="0">
                <a:latin typeface="Times New Roman" panose="02020603050405020304" pitchFamily="18" charset="0"/>
              </a:rPr>
              <a:t>AB</a:t>
            </a:r>
            <a:r>
              <a:rPr lang="zh-CN" altLang="zh-CN" sz="2000" kern="100" dirty="0">
                <a:latin typeface="Times New Roman" panose="02020603050405020304" pitchFamily="18" charset="0"/>
              </a:rPr>
              <a:t>，滑块</a:t>
            </a:r>
            <a:r>
              <a:rPr lang="en-US" altLang="zh-CN" sz="2000" i="1" kern="100" dirty="0">
                <a:latin typeface="Times New Roman" panose="02020603050405020304" pitchFamily="18" charset="0"/>
              </a:rPr>
              <a:t>B</a:t>
            </a:r>
            <a:r>
              <a:rPr lang="zh-CN" altLang="zh-CN" sz="2000" kern="100" dirty="0">
                <a:latin typeface="Times New Roman" panose="02020603050405020304" pitchFamily="18" charset="0"/>
              </a:rPr>
              <a:t>沿铅锤槽运动。求当曲柄与连杆相互垂直且与水平轴夹角</a:t>
            </a:r>
            <a:r>
              <a:rPr lang="en-US" altLang="zh-CN" sz="2000" i="1" kern="100" dirty="0">
                <a:latin typeface="Times New Roman" panose="02020603050405020304" pitchFamily="18" charset="0"/>
              </a:rPr>
              <a:t>α</a:t>
            </a:r>
            <a:r>
              <a:rPr lang="en-US" altLang="zh-CN" sz="2000" kern="100" dirty="0">
                <a:latin typeface="Times New Roman" panose="02020603050405020304" pitchFamily="18" charset="0"/>
              </a:rPr>
              <a:t>=45 ̊ </a:t>
            </a:r>
            <a:r>
              <a:rPr lang="zh-CN" altLang="zh-CN" sz="2000" kern="100" dirty="0">
                <a:latin typeface="Times New Roman" panose="02020603050405020304" pitchFamily="18" charset="0"/>
              </a:rPr>
              <a:t>和</a:t>
            </a:r>
            <a:r>
              <a:rPr lang="en-US" altLang="zh-CN" sz="2000" i="1" kern="100" dirty="0">
                <a:latin typeface="Times New Roman" panose="02020603050405020304" pitchFamily="18" charset="0"/>
              </a:rPr>
              <a:t>β</a:t>
            </a:r>
            <a:r>
              <a:rPr lang="en-US" altLang="zh-CN" sz="2000" kern="100" dirty="0">
                <a:latin typeface="Times New Roman" panose="02020603050405020304" pitchFamily="18" charset="0"/>
              </a:rPr>
              <a:t>=45 ̊ </a:t>
            </a:r>
            <a:r>
              <a:rPr lang="zh-CN" altLang="zh-CN" sz="2000" kern="100" dirty="0">
                <a:latin typeface="Times New Roman" panose="02020603050405020304" pitchFamily="18" charset="0"/>
              </a:rPr>
              <a:t>时，</a:t>
            </a:r>
            <a:r>
              <a:rPr lang="en-US" altLang="zh-CN" sz="2000" i="1" kern="100" dirty="0">
                <a:latin typeface="Times New Roman" panose="02020603050405020304" pitchFamily="18" charset="0"/>
              </a:rPr>
              <a:t>AB</a:t>
            </a:r>
            <a:r>
              <a:rPr lang="zh-CN" altLang="zh-CN" sz="2000" kern="100" dirty="0">
                <a:latin typeface="Times New Roman" panose="02020603050405020304" pitchFamily="18" charset="0"/>
              </a:rPr>
              <a:t>杆的角速度、角加速度和滑块</a:t>
            </a:r>
            <a:r>
              <a:rPr lang="en-US" altLang="zh-CN" sz="2000" i="1" kern="100" dirty="0">
                <a:latin typeface="Times New Roman" panose="02020603050405020304" pitchFamily="18" charset="0"/>
              </a:rPr>
              <a:t>B</a:t>
            </a:r>
            <a:r>
              <a:rPr lang="zh-CN" altLang="zh-CN" sz="2000" kern="100" dirty="0">
                <a:latin typeface="Times New Roman" panose="02020603050405020304" pitchFamily="18" charset="0"/>
              </a:rPr>
              <a:t>的加速度。（</a:t>
            </a:r>
            <a:r>
              <a:rPr lang="en-US" altLang="zh-CN" sz="2000" kern="100" dirty="0">
                <a:latin typeface="Times New Roman" panose="02020603050405020304" pitchFamily="18" charset="0"/>
              </a:rPr>
              <a:t>13</a:t>
            </a:r>
            <a:r>
              <a:rPr lang="zh-CN" altLang="zh-CN" sz="2000" kern="100" dirty="0">
                <a:latin typeface="Times New Roman" panose="02020603050405020304" pitchFamily="18" charset="0"/>
              </a:rPr>
              <a:t>分）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1809" y="1555883"/>
            <a:ext cx="3318646" cy="29459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3119" y="1555883"/>
            <a:ext cx="3794909" cy="294596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463" y="1555883"/>
            <a:ext cx="2418943" cy="44729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7027" y="2190665"/>
            <a:ext cx="1033751" cy="53511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37934" y="2029308"/>
            <a:ext cx="2839947" cy="78237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463" y="2999164"/>
            <a:ext cx="3135692" cy="166191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05667" y="2933536"/>
            <a:ext cx="1553321" cy="166205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8464" y="4833056"/>
            <a:ext cx="3135692" cy="643393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06339" y="4833056"/>
            <a:ext cx="3165021" cy="614014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895" y="5749589"/>
            <a:ext cx="1691377" cy="577216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39272" y="5689005"/>
            <a:ext cx="5005085" cy="698384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7895" y="261480"/>
            <a:ext cx="9052560" cy="1207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5000"/>
              </a:lnSpc>
              <a:spcAft>
                <a:spcPts val="0"/>
              </a:spcAft>
            </a:pPr>
            <a:r>
              <a:rPr lang="zh-CN" altLang="zh-CN" sz="2000" kern="100" dirty="0">
                <a:latin typeface="Times New Roman" panose="02020603050405020304" pitchFamily="18" charset="0"/>
              </a:rPr>
              <a:t>五、如图所示，曲柄</a:t>
            </a:r>
            <a:r>
              <a:rPr lang="en-US" altLang="zh-CN" sz="2000" i="1" kern="100" dirty="0">
                <a:latin typeface="Times New Roman" panose="02020603050405020304" pitchFamily="18" charset="0"/>
              </a:rPr>
              <a:t>OA</a:t>
            </a:r>
            <a:r>
              <a:rPr lang="zh-CN" altLang="zh-CN" sz="2000" kern="100" dirty="0">
                <a:latin typeface="Times New Roman" panose="02020603050405020304" pitchFamily="18" charset="0"/>
              </a:rPr>
              <a:t>长为</a:t>
            </a:r>
            <a:r>
              <a:rPr lang="en-US" altLang="zh-CN" sz="2000" kern="100" dirty="0">
                <a:latin typeface="Times New Roman" panose="02020603050405020304" pitchFamily="18" charset="0"/>
              </a:rPr>
              <a:t>20cm</a:t>
            </a:r>
            <a:r>
              <a:rPr lang="zh-CN" altLang="zh-CN" sz="2000" kern="100" dirty="0">
                <a:latin typeface="Times New Roman" panose="02020603050405020304" pitchFamily="18" charset="0"/>
              </a:rPr>
              <a:t>，以匀角速度</a:t>
            </a:r>
            <a:r>
              <a:rPr lang="en-US" altLang="zh-CN" sz="2000" i="1" kern="100" dirty="0">
                <a:latin typeface="Times New Roman" panose="02020603050405020304" pitchFamily="18" charset="0"/>
              </a:rPr>
              <a:t>ω</a:t>
            </a:r>
            <a:r>
              <a:rPr lang="en-US" altLang="zh-CN" sz="2000" kern="100" dirty="0">
                <a:latin typeface="Times New Roman" panose="02020603050405020304" pitchFamily="18" charset="0"/>
              </a:rPr>
              <a:t>=10rad/s</a:t>
            </a:r>
            <a:r>
              <a:rPr lang="zh-CN" altLang="zh-CN" sz="2000" kern="100" dirty="0">
                <a:latin typeface="Times New Roman" panose="02020603050405020304" pitchFamily="18" charset="0"/>
              </a:rPr>
              <a:t>转动，并带动长为</a:t>
            </a:r>
            <a:r>
              <a:rPr lang="en-US" altLang="zh-CN" sz="2000" kern="100" dirty="0">
                <a:latin typeface="Times New Roman" panose="02020603050405020304" pitchFamily="18" charset="0"/>
              </a:rPr>
              <a:t>100cm</a:t>
            </a:r>
            <a:r>
              <a:rPr lang="zh-CN" altLang="zh-CN" sz="2000" kern="100" dirty="0">
                <a:latin typeface="Times New Roman" panose="02020603050405020304" pitchFamily="18" charset="0"/>
              </a:rPr>
              <a:t>的连杆</a:t>
            </a:r>
            <a:r>
              <a:rPr lang="en-US" altLang="zh-CN" sz="2000" i="1" kern="100" dirty="0">
                <a:latin typeface="Times New Roman" panose="02020603050405020304" pitchFamily="18" charset="0"/>
              </a:rPr>
              <a:t>AB</a:t>
            </a:r>
            <a:r>
              <a:rPr lang="zh-CN" altLang="zh-CN" sz="2000" kern="100" dirty="0">
                <a:latin typeface="Times New Roman" panose="02020603050405020304" pitchFamily="18" charset="0"/>
              </a:rPr>
              <a:t>，滑块</a:t>
            </a:r>
            <a:r>
              <a:rPr lang="en-US" altLang="zh-CN" sz="2000" i="1" kern="100" dirty="0">
                <a:latin typeface="Times New Roman" panose="02020603050405020304" pitchFamily="18" charset="0"/>
              </a:rPr>
              <a:t>B</a:t>
            </a:r>
            <a:r>
              <a:rPr lang="zh-CN" altLang="zh-CN" sz="2000" kern="100" dirty="0">
                <a:latin typeface="Times New Roman" panose="02020603050405020304" pitchFamily="18" charset="0"/>
              </a:rPr>
              <a:t>沿铅锤槽运动。求当曲柄与连杆相互垂直且与水平轴夹角</a:t>
            </a:r>
            <a:r>
              <a:rPr lang="en-US" altLang="zh-CN" sz="2000" i="1" kern="100" dirty="0">
                <a:latin typeface="Times New Roman" panose="02020603050405020304" pitchFamily="18" charset="0"/>
              </a:rPr>
              <a:t>α</a:t>
            </a:r>
            <a:r>
              <a:rPr lang="en-US" altLang="zh-CN" sz="2000" kern="100" dirty="0">
                <a:latin typeface="Times New Roman" panose="02020603050405020304" pitchFamily="18" charset="0"/>
              </a:rPr>
              <a:t>=45 ̊ </a:t>
            </a:r>
            <a:r>
              <a:rPr lang="zh-CN" altLang="zh-CN" sz="2000" kern="100" dirty="0">
                <a:latin typeface="Times New Roman" panose="02020603050405020304" pitchFamily="18" charset="0"/>
              </a:rPr>
              <a:t>和</a:t>
            </a:r>
            <a:r>
              <a:rPr lang="en-US" altLang="zh-CN" sz="2000" i="1" kern="100" dirty="0">
                <a:latin typeface="Times New Roman" panose="02020603050405020304" pitchFamily="18" charset="0"/>
              </a:rPr>
              <a:t>β</a:t>
            </a:r>
            <a:r>
              <a:rPr lang="en-US" altLang="zh-CN" sz="2000" kern="100" dirty="0">
                <a:latin typeface="Times New Roman" panose="02020603050405020304" pitchFamily="18" charset="0"/>
              </a:rPr>
              <a:t>=45 ̊ </a:t>
            </a:r>
            <a:r>
              <a:rPr lang="zh-CN" altLang="zh-CN" sz="2000" kern="100" dirty="0">
                <a:latin typeface="Times New Roman" panose="02020603050405020304" pitchFamily="18" charset="0"/>
              </a:rPr>
              <a:t>时，</a:t>
            </a:r>
            <a:r>
              <a:rPr lang="en-US" altLang="zh-CN" sz="2000" i="1" kern="100" dirty="0">
                <a:latin typeface="Times New Roman" panose="02020603050405020304" pitchFamily="18" charset="0"/>
              </a:rPr>
              <a:t>AB</a:t>
            </a:r>
            <a:r>
              <a:rPr lang="zh-CN" altLang="zh-CN" sz="2000" kern="100" dirty="0">
                <a:latin typeface="Times New Roman" panose="02020603050405020304" pitchFamily="18" charset="0"/>
              </a:rPr>
              <a:t>杆的角速度、角加速度和滑块</a:t>
            </a:r>
            <a:r>
              <a:rPr lang="en-US" altLang="zh-CN" sz="2000" i="1" kern="100" dirty="0">
                <a:latin typeface="Times New Roman" panose="02020603050405020304" pitchFamily="18" charset="0"/>
              </a:rPr>
              <a:t>B</a:t>
            </a:r>
            <a:r>
              <a:rPr lang="zh-CN" altLang="zh-CN" sz="2000" kern="100" dirty="0">
                <a:latin typeface="Times New Roman" panose="02020603050405020304" pitchFamily="18" charset="0"/>
              </a:rPr>
              <a:t>的加速度。（</a:t>
            </a:r>
            <a:r>
              <a:rPr lang="en-US" altLang="zh-CN" sz="2000" kern="100" dirty="0">
                <a:latin typeface="Times New Roman" panose="02020603050405020304" pitchFamily="18" charset="0"/>
              </a:rPr>
              <a:t>13</a:t>
            </a:r>
            <a:r>
              <a:rPr lang="zh-CN" altLang="zh-CN" sz="2000" kern="100" dirty="0">
                <a:latin typeface="Times New Roman" panose="02020603050405020304" pitchFamily="18" charset="0"/>
              </a:rPr>
              <a:t>分）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1809" y="1555883"/>
            <a:ext cx="3318646" cy="29459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4537" y="1681354"/>
            <a:ext cx="1553321" cy="1662053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95" y="1555883"/>
            <a:ext cx="2312128" cy="69105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95" y="2403007"/>
            <a:ext cx="3275500" cy="84529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895" y="3541940"/>
            <a:ext cx="1593967" cy="640566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18526" y="3358022"/>
            <a:ext cx="4772021" cy="792168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18426" y="4231573"/>
            <a:ext cx="4563484" cy="643398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65314" y="339022"/>
            <a:ext cx="8991600" cy="110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zh-CN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六、一刚性均质杆重</a:t>
            </a:r>
            <a:r>
              <a:rPr lang="en-US" altLang="zh-CN" kern="100" dirty="0">
                <a:latin typeface="Times New Roman" panose="02020603050405020304" pitchFamily="18" charset="0"/>
              </a:rPr>
              <a:t>200N</a:t>
            </a:r>
            <a:r>
              <a:rPr lang="zh-CN" altLang="zh-CN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，尺寸如图（单位：</a:t>
            </a:r>
            <a:r>
              <a:rPr lang="en-US" altLang="zh-CN" kern="100" dirty="0">
                <a:latin typeface="Times New Roman" panose="02020603050405020304" pitchFamily="18" charset="0"/>
              </a:rPr>
              <a:t>mm</a:t>
            </a:r>
            <a:r>
              <a:rPr lang="zh-CN" altLang="zh-CN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），</a:t>
            </a:r>
            <a:r>
              <a:rPr lang="en-US" altLang="zh-CN" i="1" kern="100" dirty="0">
                <a:latin typeface="Times New Roman" panose="02020603050405020304" pitchFamily="18" charset="0"/>
              </a:rPr>
              <a:t>A</a:t>
            </a:r>
            <a:r>
              <a:rPr lang="zh-CN" altLang="zh-CN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CN" i="1" kern="100" dirty="0">
                <a:latin typeface="Times New Roman" panose="02020603050405020304" pitchFamily="18" charset="0"/>
              </a:rPr>
              <a:t>B</a:t>
            </a:r>
            <a:r>
              <a:rPr lang="zh-CN" altLang="zh-CN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处为光滑铰链约束。当杆位于水平位置时，</a:t>
            </a:r>
            <a:r>
              <a:rPr lang="en-US" altLang="zh-CN" i="1" kern="100" dirty="0">
                <a:latin typeface="Times New Roman" panose="02020603050405020304" pitchFamily="18" charset="0"/>
              </a:rPr>
              <a:t>C</a:t>
            </a:r>
            <a:r>
              <a:rPr lang="zh-CN" altLang="zh-CN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处弹簧压缩了</a:t>
            </a:r>
            <a:r>
              <a:rPr lang="en-US" altLang="zh-CN" kern="100" dirty="0">
                <a:latin typeface="Times New Roman" panose="02020603050405020304" pitchFamily="18" charset="0"/>
              </a:rPr>
              <a:t>20mm</a:t>
            </a:r>
            <a:r>
              <a:rPr lang="zh-CN" altLang="zh-CN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，弹簧刚度系数为</a:t>
            </a:r>
            <a:r>
              <a:rPr lang="en-US" altLang="zh-CN" kern="100" dirty="0">
                <a:latin typeface="Times New Roman" panose="02020603050405020304" pitchFamily="18" charset="0"/>
              </a:rPr>
              <a:t>8000 N/m</a:t>
            </a:r>
            <a:r>
              <a:rPr lang="zh-CN" altLang="zh-CN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。试求当约束</a:t>
            </a:r>
            <a:r>
              <a:rPr lang="en-US" altLang="zh-CN" i="1" kern="100" dirty="0">
                <a:latin typeface="Times New Roman" panose="02020603050405020304" pitchFamily="18" charset="0"/>
              </a:rPr>
              <a:t>A</a:t>
            </a:r>
            <a:r>
              <a:rPr lang="zh-CN" altLang="zh-CN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突然移走时，此瞬时支座</a:t>
            </a:r>
            <a:r>
              <a:rPr lang="en-US" altLang="zh-CN" i="1" kern="100" dirty="0">
                <a:latin typeface="Times New Roman" panose="02020603050405020304" pitchFamily="18" charset="0"/>
              </a:rPr>
              <a:t>B</a:t>
            </a:r>
            <a:r>
              <a:rPr lang="zh-CN" altLang="zh-CN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的反力。（</a:t>
            </a:r>
            <a:r>
              <a:rPr lang="en-US" altLang="zh-CN" kern="100" dirty="0">
                <a:latin typeface="Times New Roman" panose="02020603050405020304" pitchFamily="18" charset="0"/>
              </a:rPr>
              <a:t>13</a:t>
            </a:r>
            <a:r>
              <a:rPr lang="zh-CN" altLang="zh-CN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分）</a:t>
            </a:r>
            <a:endParaRPr lang="zh-CN" alt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7360" y="1439963"/>
            <a:ext cx="3596640" cy="1956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342" y="1532636"/>
            <a:ext cx="3047030" cy="54130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910" y="2166614"/>
            <a:ext cx="1949342" cy="5323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8455" y="2784363"/>
            <a:ext cx="3076221" cy="72231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84676" y="2888346"/>
            <a:ext cx="1347056" cy="39574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8173" y="3829368"/>
            <a:ext cx="3047030" cy="52331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80941" y="3684141"/>
            <a:ext cx="2032639" cy="506119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5414" y="4353011"/>
            <a:ext cx="3144853" cy="627362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4403" y="5160727"/>
            <a:ext cx="3535342" cy="759323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87748" y="5160727"/>
            <a:ext cx="1524618" cy="714934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17564" y="407853"/>
            <a:ext cx="9026435" cy="1213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zh-CN" sz="20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七、均质杆</a:t>
            </a:r>
            <a:r>
              <a:rPr lang="en-US" altLang="zh-CN" sz="2000" i="1" kern="100" dirty="0">
                <a:latin typeface="Times New Roman" panose="02020603050405020304" pitchFamily="18" charset="0"/>
              </a:rPr>
              <a:t>OA</a:t>
            </a:r>
            <a:r>
              <a:rPr lang="zh-CN" altLang="zh-CN" sz="20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CN" sz="2000" i="1" kern="100" dirty="0">
                <a:latin typeface="Times New Roman" panose="02020603050405020304" pitchFamily="18" charset="0"/>
              </a:rPr>
              <a:t>AB</a:t>
            </a:r>
            <a:r>
              <a:rPr lang="zh-CN" altLang="zh-CN" sz="20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各长</a:t>
            </a:r>
            <a:r>
              <a:rPr lang="en-US" altLang="zh-CN" sz="2000" i="1" kern="100" dirty="0">
                <a:latin typeface="Times New Roman" panose="02020603050405020304" pitchFamily="18" charset="0"/>
              </a:rPr>
              <a:t>l</a:t>
            </a:r>
            <a:r>
              <a:rPr lang="zh-CN" altLang="zh-CN" sz="20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，质量均为</a:t>
            </a:r>
            <a:r>
              <a:rPr lang="en-US" altLang="zh-CN" sz="2000" i="1" kern="100" dirty="0">
                <a:latin typeface="Times New Roman" panose="02020603050405020304" pitchFamily="18" charset="0"/>
              </a:rPr>
              <a:t>m</a:t>
            </a:r>
            <a:r>
              <a:rPr lang="en-US" altLang="zh-CN" sz="2000" kern="100" baseline="-25000" dirty="0">
                <a:latin typeface="Times New Roman" panose="02020603050405020304" pitchFamily="18" charset="0"/>
              </a:rPr>
              <a:t>1</a:t>
            </a:r>
            <a:r>
              <a:rPr lang="zh-CN" altLang="zh-CN" sz="20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；均质圆轮的半径为</a:t>
            </a:r>
            <a:r>
              <a:rPr lang="en-US" altLang="zh-CN" sz="2000" i="1" kern="100" dirty="0">
                <a:latin typeface="Times New Roman" panose="02020603050405020304" pitchFamily="18" charset="0"/>
              </a:rPr>
              <a:t>r</a:t>
            </a:r>
            <a:r>
              <a:rPr lang="zh-CN" altLang="zh-CN" sz="20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，质量为</a:t>
            </a:r>
            <a:r>
              <a:rPr lang="en-US" altLang="zh-CN" sz="2000" i="1" kern="100" dirty="0">
                <a:latin typeface="Times New Roman" panose="02020603050405020304" pitchFamily="18" charset="0"/>
              </a:rPr>
              <a:t>m</a:t>
            </a:r>
            <a:r>
              <a:rPr lang="en-US" altLang="zh-CN" sz="2000" kern="100" baseline="-25000" dirty="0">
                <a:latin typeface="Times New Roman" panose="02020603050405020304" pitchFamily="18" charset="0"/>
              </a:rPr>
              <a:t>2</a:t>
            </a:r>
            <a:r>
              <a:rPr lang="zh-CN" altLang="zh-CN" sz="20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，圆轮在水平面上只滚不滑。当</a:t>
            </a:r>
            <a:r>
              <a:rPr lang="en-US" altLang="zh-CN" sz="2000" i="1" kern="100" dirty="0">
                <a:latin typeface="Times New Roman" panose="02020603050405020304" pitchFamily="18" charset="0"/>
              </a:rPr>
              <a:t>θ</a:t>
            </a:r>
            <a:r>
              <a:rPr lang="en-US" altLang="zh-CN" sz="2000" kern="100" dirty="0">
                <a:latin typeface="Times New Roman" panose="02020603050405020304" pitchFamily="18" charset="0"/>
              </a:rPr>
              <a:t>=60 ̊ </a:t>
            </a:r>
            <a:r>
              <a:rPr lang="zh-CN" altLang="zh-CN" sz="20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时，系统由静止开始运动，求当</a:t>
            </a:r>
            <a:r>
              <a:rPr lang="en-US" altLang="zh-CN" sz="2000" i="1" kern="100" dirty="0">
                <a:latin typeface="Times New Roman" panose="02020603050405020304" pitchFamily="18" charset="0"/>
              </a:rPr>
              <a:t>θ</a:t>
            </a:r>
            <a:r>
              <a:rPr lang="en-US" altLang="zh-CN" sz="2000" kern="100" dirty="0">
                <a:latin typeface="Times New Roman" panose="02020603050405020304" pitchFamily="18" charset="0"/>
              </a:rPr>
              <a:t>=30 ̊ </a:t>
            </a:r>
            <a:r>
              <a:rPr lang="zh-CN" altLang="zh-CN" sz="20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时轮心</a:t>
            </a:r>
            <a:r>
              <a:rPr lang="en-US" altLang="zh-CN" sz="2000" i="1" kern="100" dirty="0">
                <a:latin typeface="Times New Roman" panose="02020603050405020304" pitchFamily="18" charset="0"/>
              </a:rPr>
              <a:t>B</a:t>
            </a:r>
            <a:r>
              <a:rPr lang="zh-CN" altLang="zh-CN" sz="20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的速度。（</a:t>
            </a:r>
            <a:r>
              <a:rPr lang="en-US" altLang="zh-CN" sz="2000" kern="100" dirty="0">
                <a:latin typeface="Times New Roman" panose="02020603050405020304" pitchFamily="18" charset="0"/>
              </a:rPr>
              <a:t>10</a:t>
            </a:r>
            <a:r>
              <a:rPr lang="zh-CN" altLang="zh-CN" sz="20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分）</a:t>
            </a:r>
            <a:endParaRPr lang="zh-CN" altLang="en-US" sz="2000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7955" y="1450385"/>
            <a:ext cx="2953431" cy="2416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128" y="1700865"/>
            <a:ext cx="2449914" cy="623149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128" y="2481916"/>
            <a:ext cx="846774" cy="45659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2923" y="3096412"/>
            <a:ext cx="4537350" cy="111927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1944" y="5222059"/>
            <a:ext cx="2258287" cy="68159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9748" y="4353286"/>
            <a:ext cx="5256283" cy="73116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1853" y="6041256"/>
            <a:ext cx="1714500" cy="6096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11201" y="5115186"/>
            <a:ext cx="3886570" cy="1576929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26127" y="409526"/>
            <a:ext cx="9144000" cy="10958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5000"/>
              </a:lnSpc>
              <a:spcAft>
                <a:spcPts val="0"/>
              </a:spcAft>
            </a:pPr>
            <a:r>
              <a:rPr lang="zh-CN" altLang="zh-CN" kern="100" dirty="0">
                <a:latin typeface="Times New Roman" panose="02020603050405020304" pitchFamily="18" charset="0"/>
              </a:rPr>
              <a:t>八、在图示平面机构中，</a:t>
            </a:r>
            <a:r>
              <a:rPr lang="en-US" altLang="zh-CN" i="1" kern="100" dirty="0">
                <a:latin typeface="Times New Roman" panose="02020603050405020304" pitchFamily="18" charset="0"/>
              </a:rPr>
              <a:t>A</a:t>
            </a:r>
            <a:r>
              <a:rPr lang="zh-CN" altLang="zh-CN" kern="100" dirty="0">
                <a:latin typeface="Times New Roman" panose="02020603050405020304" pitchFamily="18" charset="0"/>
              </a:rPr>
              <a:t>、</a:t>
            </a:r>
            <a:r>
              <a:rPr lang="en-US" altLang="zh-CN" i="1" kern="100" dirty="0">
                <a:latin typeface="Times New Roman" panose="02020603050405020304" pitchFamily="18" charset="0"/>
              </a:rPr>
              <a:t>B</a:t>
            </a:r>
            <a:r>
              <a:rPr lang="zh-CN" altLang="zh-CN" kern="100" dirty="0">
                <a:latin typeface="Times New Roman" panose="02020603050405020304" pitchFamily="18" charset="0"/>
              </a:rPr>
              <a:t>、</a:t>
            </a:r>
            <a:r>
              <a:rPr lang="en-US" altLang="zh-CN" i="1" kern="100" dirty="0">
                <a:latin typeface="Times New Roman" panose="02020603050405020304" pitchFamily="18" charset="0"/>
              </a:rPr>
              <a:t>O</a:t>
            </a:r>
            <a:r>
              <a:rPr lang="en-US" altLang="zh-CN" kern="100" baseline="-25000" dirty="0">
                <a:latin typeface="Times New Roman" panose="02020603050405020304" pitchFamily="18" charset="0"/>
              </a:rPr>
              <a:t>2</a:t>
            </a:r>
            <a:r>
              <a:rPr lang="zh-CN" altLang="zh-CN" kern="100" dirty="0">
                <a:latin typeface="Times New Roman" panose="02020603050405020304" pitchFamily="18" charset="0"/>
              </a:rPr>
              <a:t>在同一水平线，</a:t>
            </a:r>
            <a:r>
              <a:rPr lang="en-US" altLang="zh-CN" i="1" kern="100" dirty="0">
                <a:latin typeface="Times New Roman" panose="02020603050405020304" pitchFamily="18" charset="0"/>
              </a:rPr>
              <a:t>O</a:t>
            </a:r>
            <a:r>
              <a:rPr lang="en-US" altLang="zh-CN" kern="100" baseline="-25000" dirty="0">
                <a:latin typeface="Times New Roman" panose="02020603050405020304" pitchFamily="18" charset="0"/>
              </a:rPr>
              <a:t>1</a:t>
            </a:r>
            <a:r>
              <a:rPr lang="zh-CN" altLang="zh-CN" kern="100" dirty="0">
                <a:latin typeface="Times New Roman" panose="02020603050405020304" pitchFamily="18" charset="0"/>
              </a:rPr>
              <a:t>、</a:t>
            </a:r>
            <a:r>
              <a:rPr lang="en-US" altLang="zh-CN" i="1" kern="100" dirty="0">
                <a:latin typeface="Times New Roman" panose="02020603050405020304" pitchFamily="18" charset="0"/>
              </a:rPr>
              <a:t>C</a:t>
            </a:r>
            <a:r>
              <a:rPr lang="zh-CN" altLang="zh-CN" kern="100" dirty="0">
                <a:latin typeface="Times New Roman" panose="02020603050405020304" pitchFamily="18" charset="0"/>
              </a:rPr>
              <a:t>在同一水平线，</a:t>
            </a:r>
            <a:r>
              <a:rPr lang="en-US" altLang="zh-CN" i="1" kern="100" dirty="0">
                <a:latin typeface="Times New Roman" panose="02020603050405020304" pitchFamily="18" charset="0"/>
              </a:rPr>
              <a:t>O</a:t>
            </a:r>
            <a:r>
              <a:rPr lang="en-US" altLang="zh-CN" kern="100" baseline="-25000" dirty="0">
                <a:latin typeface="Times New Roman" panose="02020603050405020304" pitchFamily="18" charset="0"/>
              </a:rPr>
              <a:t>1</a:t>
            </a:r>
            <a:r>
              <a:rPr lang="en-US" altLang="zh-CN" i="1" kern="100" dirty="0">
                <a:latin typeface="Times New Roman" panose="02020603050405020304" pitchFamily="18" charset="0"/>
              </a:rPr>
              <a:t>A</a:t>
            </a:r>
            <a:r>
              <a:rPr lang="zh-CN" altLang="zh-CN" kern="100" dirty="0">
                <a:latin typeface="Times New Roman" panose="02020603050405020304" pitchFamily="18" charset="0"/>
              </a:rPr>
              <a:t>和</a:t>
            </a:r>
            <a:r>
              <a:rPr lang="en-US" altLang="zh-CN" i="1" kern="100" dirty="0">
                <a:latin typeface="Times New Roman" panose="02020603050405020304" pitchFamily="18" charset="0"/>
              </a:rPr>
              <a:t>O</a:t>
            </a:r>
            <a:r>
              <a:rPr lang="en-US" altLang="zh-CN" kern="100" baseline="-25000" dirty="0">
                <a:latin typeface="Times New Roman" panose="02020603050405020304" pitchFamily="18" charset="0"/>
              </a:rPr>
              <a:t>2</a:t>
            </a:r>
            <a:r>
              <a:rPr lang="en-US" altLang="zh-CN" i="1" kern="100" dirty="0">
                <a:latin typeface="Times New Roman" panose="02020603050405020304" pitchFamily="18" charset="0"/>
              </a:rPr>
              <a:t>C</a:t>
            </a:r>
            <a:r>
              <a:rPr lang="zh-CN" altLang="zh-CN" kern="100" dirty="0">
                <a:latin typeface="Times New Roman" panose="02020603050405020304" pitchFamily="18" charset="0"/>
              </a:rPr>
              <a:t>分别在两铅锤线上且</a:t>
            </a:r>
            <a:r>
              <a:rPr lang="en-US" altLang="zh-CN" i="1" kern="100" dirty="0">
                <a:latin typeface="Times New Roman" panose="02020603050405020304" pitchFamily="18" charset="0"/>
              </a:rPr>
              <a:t>O</a:t>
            </a:r>
            <a:r>
              <a:rPr lang="en-US" altLang="zh-CN" kern="100" baseline="-25000" dirty="0">
                <a:latin typeface="Times New Roman" panose="02020603050405020304" pitchFamily="18" charset="0"/>
              </a:rPr>
              <a:t>1</a:t>
            </a:r>
            <a:r>
              <a:rPr lang="en-US" altLang="zh-CN" i="1" kern="100" dirty="0">
                <a:latin typeface="Times New Roman" panose="02020603050405020304" pitchFamily="18" charset="0"/>
              </a:rPr>
              <a:t>A=O</a:t>
            </a:r>
            <a:r>
              <a:rPr lang="en-US" altLang="zh-CN" kern="100" baseline="-25000" dirty="0">
                <a:latin typeface="Times New Roman" panose="02020603050405020304" pitchFamily="18" charset="0"/>
              </a:rPr>
              <a:t>2</a:t>
            </a:r>
            <a:r>
              <a:rPr lang="en-US" altLang="zh-CN" i="1" kern="100" dirty="0">
                <a:latin typeface="Times New Roman" panose="02020603050405020304" pitchFamily="18" charset="0"/>
              </a:rPr>
              <a:t>C=a</a:t>
            </a:r>
            <a:r>
              <a:rPr lang="zh-CN" altLang="zh-CN" kern="100" dirty="0">
                <a:latin typeface="Times New Roman" panose="02020603050405020304" pitchFamily="18" charset="0"/>
              </a:rPr>
              <a:t>，</a:t>
            </a:r>
            <a:r>
              <a:rPr lang="en-US" altLang="zh-CN" i="1" kern="100" dirty="0">
                <a:latin typeface="Times New Roman" panose="02020603050405020304" pitchFamily="18" charset="0"/>
              </a:rPr>
              <a:t>α</a:t>
            </a:r>
            <a:r>
              <a:rPr lang="en-US" altLang="zh-CN" kern="100" dirty="0">
                <a:latin typeface="Times New Roman" panose="02020603050405020304" pitchFamily="18" charset="0"/>
              </a:rPr>
              <a:t>=30 ̊</a:t>
            </a:r>
            <a:r>
              <a:rPr lang="zh-CN" altLang="zh-CN" kern="100" dirty="0">
                <a:latin typeface="Times New Roman" panose="02020603050405020304" pitchFamily="18" charset="0"/>
              </a:rPr>
              <a:t>，</a:t>
            </a:r>
            <a:r>
              <a:rPr lang="en-US" altLang="zh-CN" i="1" kern="100" dirty="0">
                <a:latin typeface="Times New Roman" panose="02020603050405020304" pitchFamily="18" charset="0"/>
              </a:rPr>
              <a:t>β</a:t>
            </a:r>
            <a:r>
              <a:rPr lang="en-US" altLang="zh-CN" kern="100" dirty="0">
                <a:latin typeface="Times New Roman" panose="02020603050405020304" pitchFamily="18" charset="0"/>
              </a:rPr>
              <a:t>=45 ̊</a:t>
            </a:r>
            <a:r>
              <a:rPr lang="zh-CN" altLang="zh-CN" kern="100" dirty="0">
                <a:latin typeface="Times New Roman" panose="02020603050405020304" pitchFamily="18" charset="0"/>
              </a:rPr>
              <a:t>，在</a:t>
            </a:r>
            <a:r>
              <a:rPr lang="en-US" altLang="zh-CN" i="1" kern="100" dirty="0">
                <a:latin typeface="Times New Roman" panose="02020603050405020304" pitchFamily="18" charset="0"/>
              </a:rPr>
              <a:t>A</a:t>
            </a:r>
            <a:r>
              <a:rPr lang="zh-CN" altLang="zh-CN" kern="100" dirty="0">
                <a:latin typeface="Times New Roman" panose="02020603050405020304" pitchFamily="18" charset="0"/>
              </a:rPr>
              <a:t>处作用有集中力</a:t>
            </a:r>
            <a:r>
              <a:rPr lang="en-US" altLang="zh-CN" i="1" kern="100" dirty="0">
                <a:latin typeface="Times New Roman" panose="02020603050405020304" pitchFamily="18" charset="0"/>
              </a:rPr>
              <a:t>F</a:t>
            </a:r>
            <a:r>
              <a:rPr lang="zh-CN" altLang="zh-CN" kern="100" dirty="0">
                <a:latin typeface="Times New Roman" panose="02020603050405020304" pitchFamily="18" charset="0"/>
              </a:rPr>
              <a:t>，在</a:t>
            </a:r>
            <a:r>
              <a:rPr lang="en-US" altLang="zh-CN" i="1" kern="100" dirty="0">
                <a:latin typeface="Times New Roman" panose="02020603050405020304" pitchFamily="18" charset="0"/>
              </a:rPr>
              <a:t>O</a:t>
            </a:r>
            <a:r>
              <a:rPr lang="en-US" altLang="zh-CN" kern="100" baseline="-25000" dirty="0">
                <a:latin typeface="Times New Roman" panose="02020603050405020304" pitchFamily="18" charset="0"/>
              </a:rPr>
              <a:t>2</a:t>
            </a:r>
            <a:r>
              <a:rPr lang="en-US" altLang="zh-CN" i="1" kern="100" dirty="0">
                <a:latin typeface="Times New Roman" panose="02020603050405020304" pitchFamily="18" charset="0"/>
              </a:rPr>
              <a:t>C</a:t>
            </a:r>
            <a:r>
              <a:rPr lang="zh-CN" altLang="zh-CN" kern="100" dirty="0">
                <a:latin typeface="Times New Roman" panose="02020603050405020304" pitchFamily="18" charset="0"/>
              </a:rPr>
              <a:t>作用有力矩</a:t>
            </a:r>
            <a:r>
              <a:rPr lang="en-US" altLang="zh-CN" i="1" kern="100" dirty="0">
                <a:latin typeface="Times New Roman" panose="02020603050405020304" pitchFamily="18" charset="0"/>
              </a:rPr>
              <a:t>M</a:t>
            </a:r>
            <a:r>
              <a:rPr lang="zh-CN" altLang="zh-CN" kern="100" dirty="0">
                <a:latin typeface="Times New Roman" panose="02020603050405020304" pitchFamily="18" charset="0"/>
              </a:rPr>
              <a:t>，系统保持平衡，试采用虚位移法求</a:t>
            </a:r>
            <a:r>
              <a:rPr lang="en-US" altLang="zh-CN" i="1" kern="100" dirty="0">
                <a:latin typeface="Times New Roman" panose="02020603050405020304" pitchFamily="18" charset="0"/>
              </a:rPr>
              <a:t>F</a:t>
            </a:r>
            <a:r>
              <a:rPr lang="zh-CN" altLang="zh-CN" kern="100" dirty="0">
                <a:latin typeface="Times New Roman" panose="02020603050405020304" pitchFamily="18" charset="0"/>
              </a:rPr>
              <a:t>与</a:t>
            </a:r>
            <a:r>
              <a:rPr lang="en-US" altLang="zh-CN" i="1" kern="100" dirty="0">
                <a:latin typeface="Times New Roman" panose="02020603050405020304" pitchFamily="18" charset="0"/>
              </a:rPr>
              <a:t>M</a:t>
            </a:r>
            <a:r>
              <a:rPr lang="zh-CN" altLang="zh-CN" kern="100" dirty="0">
                <a:latin typeface="Times New Roman" panose="02020603050405020304" pitchFamily="18" charset="0"/>
              </a:rPr>
              <a:t>间的关系。（</a:t>
            </a:r>
            <a:r>
              <a:rPr lang="en-US" altLang="zh-CN" kern="100" dirty="0">
                <a:latin typeface="Times New Roman" panose="02020603050405020304" pitchFamily="18" charset="0"/>
              </a:rPr>
              <a:t>8</a:t>
            </a:r>
            <a:r>
              <a:rPr lang="zh-CN" altLang="zh-CN" kern="100" dirty="0">
                <a:latin typeface="Times New Roman" panose="02020603050405020304" pitchFamily="18" charset="0"/>
              </a:rPr>
              <a:t>分）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0392" y="1610541"/>
            <a:ext cx="3813392" cy="208815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081" y="1569083"/>
            <a:ext cx="2001544" cy="47450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081" y="2187892"/>
            <a:ext cx="1381125" cy="4953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100" y="2683192"/>
            <a:ext cx="3829050" cy="86677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4079" y="3698544"/>
            <a:ext cx="2876550" cy="762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3082" y="4590265"/>
            <a:ext cx="4469536" cy="91441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/>
          <a:srcRect b="80569"/>
          <a:stretch>
            <a:fillRect/>
          </a:stretch>
        </p:blipFill>
        <p:spPr>
          <a:xfrm>
            <a:off x="0" y="306933"/>
            <a:ext cx="9144000" cy="66842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8219" y="1088843"/>
            <a:ext cx="3245152" cy="239458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761" y="1167221"/>
            <a:ext cx="5437142" cy="81091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5882" y="2290015"/>
            <a:ext cx="4446406" cy="746164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53761" y="3204754"/>
            <a:ext cx="26386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两边对时间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zh-CN" altLang="en-US" dirty="0"/>
              <a:t>求导：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8772" y="3734556"/>
            <a:ext cx="4183108" cy="76056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30202" y="3734412"/>
            <a:ext cx="3359059" cy="788649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8533" y="4836965"/>
            <a:ext cx="702355" cy="431723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99062" y="4668391"/>
            <a:ext cx="4148001" cy="67684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3474" y="5606416"/>
            <a:ext cx="6191795" cy="70911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/>
          <a:srcRect b="60330"/>
          <a:stretch>
            <a:fillRect/>
          </a:stretch>
        </p:blipFill>
        <p:spPr>
          <a:xfrm>
            <a:off x="0" y="220142"/>
            <a:ext cx="9144000" cy="89455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383" y="1122042"/>
            <a:ext cx="3371171" cy="122004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2409" y="1003527"/>
            <a:ext cx="3779541" cy="160904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383" y="2494734"/>
            <a:ext cx="1142183" cy="45949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8383" y="3006098"/>
            <a:ext cx="3371171" cy="60833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8383" y="3692034"/>
            <a:ext cx="3231765" cy="58640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17962" y="3527748"/>
            <a:ext cx="2568893" cy="75069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8383" y="4565061"/>
            <a:ext cx="1992731" cy="1260974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23432" y="4529607"/>
            <a:ext cx="2749459" cy="528742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54265" y="5239977"/>
            <a:ext cx="2940413" cy="733549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801870" y="5239976"/>
            <a:ext cx="2231469" cy="73354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9854"/>
            <a:ext cx="9144000" cy="266969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36901"/>
            <a:ext cx="3420835" cy="735599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253" y="2072500"/>
            <a:ext cx="3115764" cy="66674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196" y="2870801"/>
            <a:ext cx="4814249" cy="60404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945" y="3685433"/>
            <a:ext cx="3399609" cy="81721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9945" y="4742195"/>
            <a:ext cx="5498375" cy="69210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7620" y="5673846"/>
            <a:ext cx="3291934" cy="864673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6017623" y="3221351"/>
            <a:ext cx="28041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FF0000"/>
                </a:solidFill>
              </a:rPr>
              <a:t>（</a:t>
            </a:r>
            <a:r>
              <a:rPr lang="en-US" altLang="zh-CN" b="1" dirty="0">
                <a:solidFill>
                  <a:srgbClr val="FF0000"/>
                </a:solidFill>
              </a:rPr>
              <a:t>2</a:t>
            </a:r>
            <a:r>
              <a:rPr lang="zh-CN" altLang="en-US" b="1" dirty="0">
                <a:solidFill>
                  <a:srgbClr val="FF0000"/>
                </a:solidFill>
              </a:rPr>
              <a:t>）求反力用质心运动定理（略）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5177"/>
            <a:ext cx="9144000" cy="843148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1186" y="1168325"/>
            <a:ext cx="3542814" cy="2497984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206" y="1168325"/>
            <a:ext cx="2334519" cy="582098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206" y="1773140"/>
            <a:ext cx="3059840" cy="644177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4252" y="2513112"/>
            <a:ext cx="2543748" cy="614638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259" y="3223545"/>
            <a:ext cx="3440295" cy="675434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6206" y="4153734"/>
            <a:ext cx="1018085" cy="46089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38547" y="3916859"/>
            <a:ext cx="2219053" cy="788348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6547" y="4794497"/>
            <a:ext cx="1791278" cy="552564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737621" y="4743021"/>
            <a:ext cx="2078220" cy="514729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601186" y="4613794"/>
            <a:ext cx="2215414" cy="559095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2788" y="5423154"/>
            <a:ext cx="5932583" cy="530959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384026" y="6204378"/>
            <a:ext cx="1086699" cy="553474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616382" y="6094824"/>
            <a:ext cx="2852601" cy="68214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9028"/>
            <a:ext cx="9144000" cy="120703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3942" y="1354727"/>
            <a:ext cx="2756839" cy="232029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973" y="1446060"/>
            <a:ext cx="2181634" cy="50484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3249" y="1385663"/>
            <a:ext cx="633057" cy="44314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622" y="1950901"/>
            <a:ext cx="2218373" cy="58019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622" y="2618822"/>
            <a:ext cx="2450783" cy="50916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88566" y="2416766"/>
            <a:ext cx="2725375" cy="643137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0973" y="3458874"/>
            <a:ext cx="438641" cy="432284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0622" y="3320267"/>
            <a:ext cx="4271184" cy="709499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02446" y="4208557"/>
            <a:ext cx="722170" cy="333776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96027" y="4124090"/>
            <a:ext cx="1920373" cy="495361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60973" y="4906126"/>
            <a:ext cx="541473" cy="41124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54699" y="4784025"/>
            <a:ext cx="2634954" cy="616434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441906" y="4694851"/>
            <a:ext cx="4967457" cy="62252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01999" y="5435946"/>
            <a:ext cx="2914401" cy="687871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80762" y="6154718"/>
            <a:ext cx="2445544" cy="594008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852420" y="6253426"/>
            <a:ext cx="381000" cy="49530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310329" y="6174588"/>
            <a:ext cx="1807223" cy="65297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93133" y="1087887"/>
            <a:ext cx="8957734" cy="50774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400" kern="100" dirty="0">
                <a:latin typeface="Times New Roman" panose="02020603050405020304" pitchFamily="18" charset="0"/>
              </a:rPr>
              <a:t>一、判断题（每小题</a:t>
            </a:r>
            <a:r>
              <a:rPr lang="en-US" altLang="zh-CN" sz="2400" kern="100" dirty="0">
                <a:latin typeface="Times New Roman" panose="02020603050405020304" pitchFamily="18" charset="0"/>
              </a:rPr>
              <a:t>2</a:t>
            </a:r>
            <a:r>
              <a:rPr lang="zh-CN" altLang="zh-CN" sz="2400" kern="100" dirty="0">
                <a:latin typeface="Times New Roman" panose="02020603050405020304" pitchFamily="18" charset="0"/>
              </a:rPr>
              <a:t>分，共</a:t>
            </a:r>
            <a:r>
              <a:rPr lang="en-US" altLang="zh-CN" sz="2400" kern="100" dirty="0">
                <a:latin typeface="Times New Roman" panose="02020603050405020304" pitchFamily="18" charset="0"/>
              </a:rPr>
              <a:t>12</a:t>
            </a:r>
            <a:r>
              <a:rPr lang="zh-CN" altLang="zh-CN" sz="2400" kern="100" dirty="0">
                <a:latin typeface="Times New Roman" panose="02020603050405020304" pitchFamily="18" charset="0"/>
              </a:rPr>
              <a:t>分）                          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400" kern="100" dirty="0">
                <a:latin typeface="Times New Roman" panose="02020603050405020304" pitchFamily="18" charset="0"/>
              </a:rPr>
              <a:t>1. </a:t>
            </a:r>
            <a:r>
              <a:rPr lang="zh-CN" altLang="zh-CN" sz="2400" kern="100" dirty="0">
                <a:latin typeface="Times New Roman" panose="02020603050405020304" pitchFamily="18" charset="0"/>
              </a:rPr>
              <a:t>力对于一点的矩不因力沿其作用线移动而改变。（       ）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400" kern="100" dirty="0">
                <a:latin typeface="Times New Roman" panose="02020603050405020304" pitchFamily="18" charset="0"/>
              </a:rPr>
              <a:t>2. </a:t>
            </a:r>
            <a:r>
              <a:rPr lang="zh-CN" altLang="zh-CN" sz="2400" kern="100" dirty="0">
                <a:latin typeface="Times New Roman" panose="02020603050405020304" pitchFamily="18" charset="0"/>
              </a:rPr>
              <a:t>一平面力系的主矢为零，则此力系分别向任意的两点</a:t>
            </a:r>
            <a:r>
              <a:rPr lang="en-US" altLang="zh-CN" sz="2400" kern="100" dirty="0">
                <a:latin typeface="Times New Roman" panose="02020603050405020304" pitchFamily="18" charset="0"/>
              </a:rPr>
              <a:t>A</a:t>
            </a:r>
            <a:r>
              <a:rPr lang="zh-CN" altLang="zh-CN" sz="2400" kern="100" dirty="0">
                <a:latin typeface="Times New Roman" panose="02020603050405020304" pitchFamily="18" charset="0"/>
              </a:rPr>
              <a:t>、</a:t>
            </a:r>
            <a:r>
              <a:rPr lang="en-US" altLang="zh-CN" sz="2400" kern="100" dirty="0">
                <a:latin typeface="Times New Roman" panose="02020603050405020304" pitchFamily="18" charset="0"/>
              </a:rPr>
              <a:t>B</a:t>
            </a:r>
            <a:r>
              <a:rPr lang="zh-CN" altLang="zh-CN" sz="2400" kern="100" dirty="0">
                <a:latin typeface="Times New Roman" panose="02020603050405020304" pitchFamily="18" charset="0"/>
              </a:rPr>
              <a:t>简化，结果一定相同。（</a:t>
            </a:r>
            <a:r>
              <a:rPr lang="en-US" altLang="zh-CN" sz="2400" kern="100" dirty="0">
                <a:latin typeface="Times New Roman" panose="02020603050405020304" pitchFamily="18" charset="0"/>
              </a:rPr>
              <a:t>       </a:t>
            </a:r>
            <a:r>
              <a:rPr lang="zh-CN" altLang="zh-CN" sz="2400" kern="100" dirty="0">
                <a:latin typeface="Times New Roman" panose="02020603050405020304" pitchFamily="18" charset="0"/>
              </a:rPr>
              <a:t>）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400" kern="100" dirty="0">
                <a:latin typeface="Times New Roman" panose="02020603050405020304" pitchFamily="18" charset="0"/>
              </a:rPr>
              <a:t>3. </a:t>
            </a:r>
            <a:r>
              <a:rPr lang="zh-CN" altLang="zh-CN" sz="2400" kern="100" dirty="0">
                <a:latin typeface="Times New Roman" panose="02020603050405020304" pitchFamily="18" charset="0"/>
              </a:rPr>
              <a:t>刚体作瞬时平动时，刚体上各点的速度和加速度都相等。（</a:t>
            </a:r>
            <a:r>
              <a:rPr lang="en-US" altLang="zh-CN" sz="2400" kern="100" dirty="0">
                <a:latin typeface="Times New Roman" panose="02020603050405020304" pitchFamily="18" charset="0"/>
              </a:rPr>
              <a:t>       </a:t>
            </a:r>
            <a:r>
              <a:rPr lang="zh-CN" altLang="zh-CN" sz="2400" kern="100" dirty="0">
                <a:latin typeface="Times New Roman" panose="02020603050405020304" pitchFamily="18" charset="0"/>
              </a:rPr>
              <a:t>）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400" kern="100" dirty="0">
                <a:latin typeface="Times New Roman" panose="02020603050405020304" pitchFamily="18" charset="0"/>
              </a:rPr>
              <a:t>4. </a:t>
            </a:r>
            <a:r>
              <a:rPr lang="zh-CN" altLang="zh-CN" sz="2400" kern="100" dirty="0">
                <a:latin typeface="Times New Roman" panose="02020603050405020304" pitchFamily="18" charset="0"/>
              </a:rPr>
              <a:t>已知质点的质量和作用于质点的力，则质点的运动规律就完全确定。（</a:t>
            </a:r>
            <a:r>
              <a:rPr lang="en-US" altLang="zh-CN" sz="2400" kern="100" dirty="0">
                <a:latin typeface="Times New Roman" panose="02020603050405020304" pitchFamily="18" charset="0"/>
              </a:rPr>
              <a:t>       </a:t>
            </a:r>
            <a:r>
              <a:rPr lang="zh-CN" altLang="zh-CN" sz="2400" kern="100" dirty="0">
                <a:latin typeface="Times New Roman" panose="02020603050405020304" pitchFamily="18" charset="0"/>
              </a:rPr>
              <a:t>）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400" kern="100" dirty="0">
                <a:latin typeface="Times New Roman" panose="02020603050405020304" pitchFamily="18" charset="0"/>
              </a:rPr>
              <a:t>5. </a:t>
            </a:r>
            <a:r>
              <a:rPr lang="zh-CN" altLang="zh-CN" sz="2400" kern="100" dirty="0">
                <a:latin typeface="Times New Roman" panose="02020603050405020304" pitchFamily="18" charset="0"/>
              </a:rPr>
              <a:t>刚体对</a:t>
            </a:r>
            <a:r>
              <a:rPr lang="en-US" altLang="zh-CN" sz="2400" kern="100" dirty="0">
                <a:latin typeface="Times New Roman" panose="02020603050405020304" pitchFamily="18" charset="0"/>
              </a:rPr>
              <a:t>z</a:t>
            </a:r>
            <a:r>
              <a:rPr lang="zh-CN" altLang="zh-CN" sz="2400" kern="100" dirty="0">
                <a:latin typeface="Times New Roman" panose="02020603050405020304" pitchFamily="18" charset="0"/>
              </a:rPr>
              <a:t>轴的回转半径等于其质心到</a:t>
            </a:r>
            <a:r>
              <a:rPr lang="en-US" altLang="zh-CN" sz="2400" kern="100" dirty="0">
                <a:latin typeface="Times New Roman" panose="02020603050405020304" pitchFamily="18" charset="0"/>
              </a:rPr>
              <a:t>z</a:t>
            </a:r>
            <a:r>
              <a:rPr lang="zh-CN" altLang="zh-CN" sz="2400" kern="100" dirty="0">
                <a:latin typeface="Times New Roman" panose="02020603050405020304" pitchFamily="18" charset="0"/>
              </a:rPr>
              <a:t>轴的距离。（</a:t>
            </a:r>
            <a:r>
              <a:rPr lang="en-US" altLang="zh-CN" sz="2400" kern="100" dirty="0">
                <a:latin typeface="Times New Roman" panose="02020603050405020304" pitchFamily="18" charset="0"/>
              </a:rPr>
              <a:t>       </a:t>
            </a:r>
            <a:r>
              <a:rPr lang="zh-CN" altLang="zh-CN" sz="2400" kern="100" dirty="0">
                <a:latin typeface="Times New Roman" panose="02020603050405020304" pitchFamily="18" charset="0"/>
              </a:rPr>
              <a:t>）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400" kern="100" dirty="0">
                <a:latin typeface="Times New Roman" panose="02020603050405020304" pitchFamily="18" charset="0"/>
              </a:rPr>
              <a:t>6. </a:t>
            </a:r>
            <a:r>
              <a:rPr lang="zh-CN" altLang="zh-CN" sz="2400" kern="100" dirty="0">
                <a:latin typeface="Times New Roman" panose="02020603050405020304" pitchFamily="18" charset="0"/>
              </a:rPr>
              <a:t>内力不能改变质点系的动能。（</a:t>
            </a:r>
            <a:r>
              <a:rPr lang="en-US" altLang="zh-CN" sz="2400" kern="100" dirty="0">
                <a:latin typeface="Times New Roman" panose="02020603050405020304" pitchFamily="18" charset="0"/>
              </a:rPr>
              <a:t>        </a:t>
            </a:r>
            <a:r>
              <a:rPr lang="zh-CN" altLang="zh-CN" sz="2400" kern="100" dirty="0">
                <a:latin typeface="Times New Roman" panose="02020603050405020304" pitchFamily="18" charset="0"/>
              </a:rPr>
              <a:t>）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96427" y="238663"/>
            <a:ext cx="56150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0000FF"/>
                </a:solidFill>
              </a:rPr>
              <a:t>往年试卷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14959" y="474748"/>
            <a:ext cx="8578428" cy="168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400" kern="100" dirty="0">
                <a:latin typeface="Times New Roman" panose="02020603050405020304" pitchFamily="18" charset="0"/>
              </a:rPr>
              <a:t>二、简答题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400" kern="100" dirty="0">
                <a:latin typeface="Times New Roman" panose="02020603050405020304" pitchFamily="18" charset="0"/>
              </a:rPr>
              <a:t>1. </a:t>
            </a:r>
            <a:r>
              <a:rPr lang="zh-CN" altLang="zh-CN" sz="2400" kern="100" dirty="0">
                <a:latin typeface="Times New Roman" panose="02020603050405020304" pitchFamily="18" charset="0"/>
              </a:rPr>
              <a:t>如图所示阴影部分为均质板材，长度</a:t>
            </a:r>
            <a:r>
              <a:rPr lang="en-US" altLang="zh-CN" sz="2400" i="1" kern="100" dirty="0">
                <a:latin typeface="Times New Roman" panose="02020603050405020304" pitchFamily="18" charset="0"/>
              </a:rPr>
              <a:t>a</a:t>
            </a:r>
            <a:r>
              <a:rPr lang="zh-CN" altLang="zh-CN" sz="2400" kern="100" dirty="0">
                <a:latin typeface="Times New Roman" panose="02020603050405020304" pitchFamily="18" charset="0"/>
              </a:rPr>
              <a:t>已知，求该板材的重心坐标。（</a:t>
            </a:r>
            <a:r>
              <a:rPr lang="en-US" altLang="zh-CN" sz="2400" kern="100" dirty="0">
                <a:latin typeface="Times New Roman" panose="02020603050405020304" pitchFamily="18" charset="0"/>
              </a:rPr>
              <a:t>8</a:t>
            </a:r>
            <a:r>
              <a:rPr lang="zh-CN" altLang="zh-CN" sz="2400" kern="100" dirty="0">
                <a:latin typeface="Times New Roman" panose="02020603050405020304" pitchFamily="18" charset="0"/>
              </a:rPr>
              <a:t>分）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1164" y="1617963"/>
            <a:ext cx="3122506" cy="32008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959" y="2353083"/>
            <a:ext cx="1247775" cy="61912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056" y="3485197"/>
            <a:ext cx="895350" cy="6191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2689" y="3095490"/>
            <a:ext cx="1974767" cy="108462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27739" y="3306129"/>
            <a:ext cx="1712628" cy="798193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314959" y="5251459"/>
            <a:ext cx="85784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kern="100" dirty="0">
                <a:latin typeface="Times New Roman" panose="02020603050405020304" pitchFamily="18" charset="0"/>
              </a:rPr>
              <a:t>2. </a:t>
            </a:r>
            <a:r>
              <a:rPr lang="zh-CN" altLang="zh-CN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击打棒球时，有时震手，有时不震手，这是为什么？（</a:t>
            </a:r>
            <a:r>
              <a:rPr lang="en-US" altLang="zh-CN" sz="2400" kern="100" dirty="0">
                <a:latin typeface="Times New Roman" panose="02020603050405020304" pitchFamily="18" charset="0"/>
              </a:rPr>
              <a:t>4</a:t>
            </a:r>
            <a:r>
              <a:rPr lang="zh-CN" altLang="zh-CN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分）</a:t>
            </a:r>
            <a:endParaRPr lang="zh-CN" altLang="en-US" sz="24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95943" y="251936"/>
            <a:ext cx="8826138" cy="1691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kern="100" dirty="0">
                <a:latin typeface="Times New Roman" panose="02020603050405020304" pitchFamily="18" charset="0"/>
              </a:rPr>
              <a:t>3. </a:t>
            </a:r>
            <a:r>
              <a:rPr lang="zh-CN" altLang="zh-CN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如图系统，均质杆</a:t>
            </a:r>
            <a:r>
              <a:rPr lang="en-US" altLang="zh-CN" sz="2400" i="1" kern="100" dirty="0">
                <a:latin typeface="Times New Roman" panose="02020603050405020304" pitchFamily="18" charset="0"/>
              </a:rPr>
              <a:t>OA</a:t>
            </a:r>
            <a:r>
              <a:rPr lang="zh-CN" altLang="zh-CN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CN" sz="2400" i="1" kern="100" dirty="0">
                <a:latin typeface="Times New Roman" panose="02020603050405020304" pitchFamily="18" charset="0"/>
              </a:rPr>
              <a:t>AB</a:t>
            </a:r>
            <a:r>
              <a:rPr lang="zh-CN" altLang="zh-CN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与均质轮的质量均为</a:t>
            </a:r>
            <a:r>
              <a:rPr lang="en-US" altLang="zh-CN" sz="2400" i="1" kern="100" dirty="0">
                <a:latin typeface="Times New Roman" panose="02020603050405020304" pitchFamily="18" charset="0"/>
              </a:rPr>
              <a:t>m</a:t>
            </a:r>
            <a:r>
              <a:rPr lang="zh-CN" altLang="zh-CN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2400" i="1" kern="100" dirty="0">
                <a:latin typeface="Times New Roman" panose="02020603050405020304" pitchFamily="18" charset="0"/>
              </a:rPr>
              <a:t>OA</a:t>
            </a:r>
            <a:r>
              <a:rPr lang="zh-CN" altLang="zh-CN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杆的长度为</a:t>
            </a:r>
            <a:r>
              <a:rPr lang="en-US" altLang="zh-CN" sz="2400" i="1" kern="100" dirty="0">
                <a:latin typeface="Times New Roman" panose="02020603050405020304" pitchFamily="18" charset="0"/>
              </a:rPr>
              <a:t>l</a:t>
            </a:r>
            <a:r>
              <a:rPr lang="en-US" altLang="zh-CN" sz="2400" kern="100" baseline="-25000" dirty="0">
                <a:latin typeface="Times New Roman" panose="02020603050405020304" pitchFamily="18" charset="0"/>
              </a:rPr>
              <a:t>1</a:t>
            </a:r>
            <a:r>
              <a:rPr lang="zh-CN" altLang="zh-CN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2400" i="1" kern="100" dirty="0">
                <a:latin typeface="Times New Roman" panose="02020603050405020304" pitchFamily="18" charset="0"/>
              </a:rPr>
              <a:t>AB</a:t>
            </a:r>
            <a:r>
              <a:rPr lang="zh-CN" altLang="zh-CN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杆的长度为</a:t>
            </a:r>
            <a:r>
              <a:rPr lang="en-US" altLang="zh-CN" sz="2400" i="1" kern="100" dirty="0">
                <a:latin typeface="Times New Roman" panose="02020603050405020304" pitchFamily="18" charset="0"/>
              </a:rPr>
              <a:t>l</a:t>
            </a:r>
            <a:r>
              <a:rPr lang="en-US" altLang="zh-CN" sz="2400" kern="100" baseline="-25000" dirty="0">
                <a:latin typeface="Times New Roman" panose="02020603050405020304" pitchFamily="18" charset="0"/>
              </a:rPr>
              <a:t>2</a:t>
            </a:r>
            <a:r>
              <a:rPr lang="zh-CN" altLang="zh-CN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，轮的半径为</a:t>
            </a:r>
            <a:r>
              <a:rPr lang="en-US" altLang="zh-CN" sz="2400" i="1" kern="100" dirty="0">
                <a:latin typeface="Times New Roman" panose="02020603050405020304" pitchFamily="18" charset="0"/>
              </a:rPr>
              <a:t>R</a:t>
            </a:r>
            <a:r>
              <a:rPr lang="zh-CN" altLang="zh-CN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，轮沿水平面作纯滚动。在图示瞬时，</a:t>
            </a:r>
            <a:r>
              <a:rPr lang="en-US" altLang="zh-CN" sz="2400" i="1" kern="100" dirty="0">
                <a:latin typeface="Times New Roman" panose="02020603050405020304" pitchFamily="18" charset="0"/>
              </a:rPr>
              <a:t>OA</a:t>
            </a:r>
            <a:r>
              <a:rPr lang="zh-CN" altLang="zh-CN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杆的角速度为</a:t>
            </a:r>
            <a:r>
              <a:rPr lang="en-US" altLang="zh-CN" sz="2400" i="1" kern="100" dirty="0">
                <a:latin typeface="Times New Roman" panose="02020603050405020304" pitchFamily="18" charset="0"/>
              </a:rPr>
              <a:t>ω</a:t>
            </a:r>
            <a:r>
              <a:rPr lang="zh-CN" altLang="zh-CN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，求整个系统的动量。（</a:t>
            </a:r>
            <a:r>
              <a:rPr lang="en-US" altLang="zh-CN" sz="2400" kern="100" dirty="0">
                <a:latin typeface="Times New Roman" panose="02020603050405020304" pitchFamily="18" charset="0"/>
              </a:rPr>
              <a:t>6</a:t>
            </a:r>
            <a:r>
              <a:rPr lang="zh-CN" altLang="zh-CN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分）</a:t>
            </a:r>
            <a:endParaRPr lang="zh-CN" altLang="en-US" sz="24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9579" y="2216740"/>
            <a:ext cx="3043238" cy="20479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439" y="2216740"/>
            <a:ext cx="4730115" cy="226333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TM03090430[[fn=带状]]</Template>
  <TotalTime>1</TotalTime>
  <Words>826</Words>
  <Application>Microsoft Office PowerPoint</Application>
  <PresentationFormat>全屏显示(4:3)</PresentationFormat>
  <Paragraphs>21</Paragraphs>
  <Slides>18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4" baseType="lpstr">
      <vt:lpstr>宋体</vt:lpstr>
      <vt:lpstr>Arial</vt:lpstr>
      <vt:lpstr>Calibri</vt:lpstr>
      <vt:lpstr>Calibri Light</vt:lpstr>
      <vt:lpstr>Times New Roman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buyong he</cp:lastModifiedBy>
  <cp:revision>254</cp:revision>
  <dcterms:created xsi:type="dcterms:W3CDTF">2020-04-21T12:06:00Z</dcterms:created>
  <dcterms:modified xsi:type="dcterms:W3CDTF">2021-02-25T03:48:42Z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2052-11.1.0.9740</vt:lpwstr>
  </property>
</Properties>
</file>